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1" r:id="rId3"/>
    <p:sldId id="259" r:id="rId4"/>
    <p:sldId id="260" r:id="rId5"/>
    <p:sldId id="261" r:id="rId6"/>
    <p:sldId id="262" r:id="rId7"/>
    <p:sldId id="263" r:id="rId8"/>
    <p:sldId id="264" r:id="rId9"/>
    <p:sldId id="270" r:id="rId10"/>
    <p:sldId id="265" r:id="rId11"/>
    <p:sldId id="266" r:id="rId12"/>
    <p:sldId id="267" r:id="rId13"/>
    <p:sldId id="268" r:id="rId14"/>
    <p:sldId id="269" r:id="rId15"/>
    <p:sldId id="25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802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-78" y="-1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12/3/2020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etaping.com/" TargetMode="External"/><Relationship Id="rId3" Type="http://schemas.openxmlformats.org/officeDocument/2006/relationships/hyperlink" Target="http://ez2find.com/" TargetMode="External"/><Relationship Id="rId7" Type="http://schemas.openxmlformats.org/officeDocument/2006/relationships/hyperlink" Target="http://www.metabot.ru/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6" Type="http://schemas.openxmlformats.org/officeDocument/2006/relationships/hyperlink" Target="http://www.webcrawler.com/" TargetMode="External"/><Relationship Id="rId5" Type="http://schemas.openxmlformats.org/officeDocument/2006/relationships/hyperlink" Target="http://www.queryserver.com/web.htm" TargetMode="External"/><Relationship Id="rId4" Type="http://schemas.openxmlformats.org/officeDocument/2006/relationships/hyperlink" Target="http://vivisimo.com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audio" Target="../media/media1.wav"/><Relationship Id="rId7" Type="http://schemas.openxmlformats.org/officeDocument/2006/relationships/image" Target="../media/image9.png"/><Relationship Id="rId2" Type="http://schemas.microsoft.com/office/2007/relationships/media" Target="../media/media1.wav"/><Relationship Id="rId1" Type="http://schemas.openxmlformats.org/officeDocument/2006/relationships/tags" Target="../tags/tag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av"/><Relationship Id="rId2" Type="http://schemas.microsoft.com/office/2007/relationships/media" Target="../media/media2.wav"/><Relationship Id="rId1" Type="http://schemas.openxmlformats.org/officeDocument/2006/relationships/tags" Target="../tags/tag10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2" Type="http://schemas.microsoft.com/office/2007/relationships/media" Target="../media/media3.wav"/><Relationship Id="rId1" Type="http://schemas.openxmlformats.org/officeDocument/2006/relationships/tags" Target="../tags/tag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2" Type="http://schemas.microsoft.com/office/2007/relationships/media" Target="../media/media4.wav"/><Relationship Id="rId1" Type="http://schemas.openxmlformats.org/officeDocument/2006/relationships/tags" Target="../tags/tag12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oir.mobi/uploads/posts/2020-01/1578335429_29-4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70C1F4C-0E70-40B7-82B4-AF01ECA3A7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027495"/>
            <a:ext cx="8991600" cy="1645920"/>
          </a:xfrm>
          <a:solidFill>
            <a:srgbClr val="FFFFFF">
              <a:alpha val="11000"/>
            </a:srgbClr>
          </a:solidFill>
          <a:ln>
            <a:noFill/>
          </a:ln>
          <a:effectLst>
            <a:outerShdw blurRad="76200" dist="50800" dir="2460000" algn="ctr" rotWithShape="0">
              <a:srgbClr val="00B0F0">
                <a:alpha val="0"/>
              </a:srgbClr>
            </a:outerShdw>
            <a:softEdge rad="12700"/>
          </a:effectLst>
          <a:scene3d>
            <a:camera prst="orthographicFront"/>
            <a:lightRig rig="threePt" dir="t"/>
          </a:scene3d>
          <a:sp3d contourW="12700" prstMaterial="softEdge">
            <a:contourClr>
              <a:srgbClr val="00B0F0"/>
            </a:contourClr>
          </a:sp3d>
        </p:spPr>
        <p:txBody>
          <a:bodyPr>
            <a:noAutofit/>
          </a:bodyPr>
          <a:lstStyle/>
          <a:p>
            <a:r>
              <a:rPr lang="ru-RU" sz="4800" b="1" dirty="0">
                <a:solidFill>
                  <a:schemeClr val="bg1"/>
                </a:solidFill>
                <a:latin typeface="Gabriola" panose="04040605051002020D02" pitchFamily="82" charset="0"/>
              </a:rPr>
              <a:t>Поиск информации в сети интернет</a:t>
            </a:r>
          </a:p>
        </p:txBody>
      </p:sp>
    </p:spTree>
    <p:extLst>
      <p:ext uri="{BB962C8B-B14F-4D97-AF65-F5344CB8AC3E}">
        <p14:creationId xmlns:p14="http://schemas.microsoft.com/office/powerpoint/2010/main" val="1833746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53"/>
    </mc:Choice>
    <mc:Fallback>
      <p:transition spd="slow" advTm="56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4AD574B-D0A3-46E8-A611-E164FF29B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075" y="249074"/>
            <a:ext cx="7729728" cy="1188720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Примеры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метапоисковых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систем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60BE4DBB-73FC-4041-8222-6C29D4848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277" y="1351722"/>
            <a:ext cx="10555357" cy="49691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200" dirty="0" err="1">
                <a:latin typeface="Comic Sans MS" panose="030F0702030302020204" pitchFamily="66" charset="0"/>
              </a:rPr>
              <a:t>Метапоисковых</a:t>
            </a:r>
            <a:r>
              <a:rPr lang="ru-RU" sz="2200" dirty="0">
                <a:latin typeface="Comic Sans MS" panose="030F0702030302020204" pitchFamily="66" charset="0"/>
              </a:rPr>
              <a:t> систем существует великое множество. Вот несколько из них, пользующихся заслуженным признанием в мире:</a:t>
            </a:r>
          </a:p>
          <a:p>
            <a:r>
              <a:rPr lang="ru-RU" sz="2200" dirty="0">
                <a:latin typeface="Comic Sans MS" panose="030F0702030302020204" pitchFamily="66" charset="0"/>
              </a:rPr>
              <a:t>– ez2find – </a:t>
            </a:r>
            <a:r>
              <a:rPr lang="ru-RU" sz="2200" dirty="0">
                <a:latin typeface="Comic Sans MS" panose="030F0702030302020204" pitchFamily="66" charset="0"/>
                <a:hlinkClick r:id="rId3"/>
              </a:rPr>
              <a:t>http://ez2find.com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</a:p>
          <a:p>
            <a:r>
              <a:rPr lang="ru-RU" sz="2200" dirty="0">
                <a:latin typeface="Comic Sans MS" panose="030F0702030302020204" pitchFamily="66" charset="0"/>
              </a:rPr>
              <a:t>– </a:t>
            </a:r>
            <a:r>
              <a:rPr lang="ru-RU" sz="2200" dirty="0" err="1">
                <a:latin typeface="Comic Sans MS" panose="030F0702030302020204" pitchFamily="66" charset="0"/>
              </a:rPr>
              <a:t>Vivisimo</a:t>
            </a:r>
            <a:r>
              <a:rPr lang="ru-RU" sz="2200" dirty="0">
                <a:latin typeface="Comic Sans MS" panose="030F0702030302020204" pitchFamily="66" charset="0"/>
              </a:rPr>
              <a:t> – </a:t>
            </a:r>
            <a:r>
              <a:rPr lang="ru-RU" sz="2200" dirty="0">
                <a:latin typeface="Comic Sans MS" panose="030F0702030302020204" pitchFamily="66" charset="0"/>
                <a:hlinkClick r:id="rId4"/>
              </a:rPr>
              <a:t>http://vivisimo.com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</a:p>
          <a:p>
            <a:r>
              <a:rPr lang="ru-RU" sz="2200" dirty="0">
                <a:latin typeface="Comic Sans MS" panose="030F0702030302020204" pitchFamily="66" charset="0"/>
              </a:rPr>
              <a:t>– </a:t>
            </a:r>
            <a:r>
              <a:rPr lang="ru-RU" sz="2200" dirty="0" err="1">
                <a:latin typeface="Comic Sans MS" panose="030F0702030302020204" pitchFamily="66" charset="0"/>
              </a:rPr>
              <a:t>Query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  <a:r>
              <a:rPr lang="ru-RU" sz="2200" dirty="0" err="1">
                <a:latin typeface="Comic Sans MS" panose="030F0702030302020204" pitchFamily="66" charset="0"/>
              </a:rPr>
              <a:t>Server</a:t>
            </a:r>
            <a:r>
              <a:rPr lang="ru-RU" sz="2200" dirty="0">
                <a:latin typeface="Comic Sans MS" panose="030F0702030302020204" pitchFamily="66" charset="0"/>
              </a:rPr>
              <a:t> – </a:t>
            </a:r>
            <a:r>
              <a:rPr lang="ru-RU" sz="2200" dirty="0">
                <a:latin typeface="Comic Sans MS" panose="030F0702030302020204" pitchFamily="66" charset="0"/>
                <a:hlinkClick r:id="rId5"/>
              </a:rPr>
              <a:t>http://www.queryserver.com/web.htm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</a:p>
          <a:p>
            <a:r>
              <a:rPr lang="ru-RU" sz="2200" dirty="0">
                <a:latin typeface="Comic Sans MS" panose="030F0702030302020204" pitchFamily="66" charset="0"/>
              </a:rPr>
              <a:t>– </a:t>
            </a:r>
            <a:r>
              <a:rPr lang="ru-RU" sz="2200" dirty="0" err="1">
                <a:latin typeface="Comic Sans MS" panose="030F0702030302020204" pitchFamily="66" charset="0"/>
              </a:rPr>
              <a:t>WebCrawler</a:t>
            </a:r>
            <a:r>
              <a:rPr lang="ru-RU" sz="2200" dirty="0">
                <a:latin typeface="Comic Sans MS" panose="030F0702030302020204" pitchFamily="66" charset="0"/>
              </a:rPr>
              <a:t> – </a:t>
            </a:r>
            <a:r>
              <a:rPr lang="ru-RU" sz="2200" dirty="0">
                <a:latin typeface="Comic Sans MS" panose="030F0702030302020204" pitchFamily="66" charset="0"/>
                <a:hlinkClick r:id="rId6"/>
              </a:rPr>
              <a:t>http://www.webcrawler.com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</a:p>
          <a:p>
            <a:pPr marL="0" indent="0">
              <a:buNone/>
            </a:pPr>
            <a:r>
              <a:rPr lang="ru-RU" sz="2200" dirty="0">
                <a:latin typeface="Comic Sans MS" panose="030F0702030302020204" pitchFamily="66" charset="0"/>
              </a:rPr>
              <a:t>В русскоязычной части Интернета дела с </a:t>
            </a:r>
            <a:r>
              <a:rPr lang="ru-RU" sz="2200" dirty="0" err="1">
                <a:latin typeface="Comic Sans MS" panose="030F0702030302020204" pitchFamily="66" charset="0"/>
              </a:rPr>
              <a:t>метапоисковыми</a:t>
            </a:r>
            <a:r>
              <a:rPr lang="ru-RU" sz="2200" dirty="0">
                <a:latin typeface="Comic Sans MS" panose="030F0702030302020204" pitchFamily="66" charset="0"/>
              </a:rPr>
              <a:t> системами обстоят хуже, однако несколько подобных систем все-таки есть. Из них можно отметить следующие:</a:t>
            </a:r>
          </a:p>
          <a:p>
            <a:r>
              <a:rPr lang="ru-RU" sz="2200" dirty="0">
                <a:latin typeface="Comic Sans MS" panose="030F0702030302020204" pitchFamily="66" charset="0"/>
              </a:rPr>
              <a:t>– </a:t>
            </a:r>
            <a:r>
              <a:rPr lang="ru-RU" sz="2200" dirty="0" err="1">
                <a:latin typeface="Comic Sans MS" panose="030F0702030302020204" pitchFamily="66" charset="0"/>
              </a:rPr>
              <a:t>MetaBot</a:t>
            </a:r>
            <a:r>
              <a:rPr lang="ru-RU" sz="2200" dirty="0">
                <a:latin typeface="Comic Sans MS" panose="030F0702030302020204" pitchFamily="66" charset="0"/>
              </a:rPr>
              <a:t> – </a:t>
            </a:r>
            <a:r>
              <a:rPr lang="ru-RU" sz="2200" dirty="0">
                <a:latin typeface="Comic Sans MS" panose="030F0702030302020204" pitchFamily="66" charset="0"/>
                <a:hlinkClick r:id="rId7"/>
              </a:rPr>
              <a:t>http://www.metabot.ru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</a:p>
          <a:p>
            <a:r>
              <a:rPr lang="ru-RU" sz="2200" dirty="0">
                <a:latin typeface="Comic Sans MS" panose="030F0702030302020204" pitchFamily="66" charset="0"/>
              </a:rPr>
              <a:t>– </a:t>
            </a:r>
            <a:r>
              <a:rPr lang="ru-RU" sz="2200" dirty="0" err="1">
                <a:latin typeface="Comic Sans MS" panose="030F0702030302020204" pitchFamily="66" charset="0"/>
              </a:rPr>
              <a:t>MetaPing</a:t>
            </a:r>
            <a:r>
              <a:rPr lang="ru-RU" sz="2200" dirty="0">
                <a:latin typeface="Comic Sans MS" panose="030F0702030302020204" pitchFamily="66" charset="0"/>
              </a:rPr>
              <a:t> – </a:t>
            </a:r>
            <a:r>
              <a:rPr lang="ru-RU" sz="2200" u="sng" dirty="0">
                <a:latin typeface="Comic Sans MS" panose="030F0702030302020204" pitchFamily="66" charset="0"/>
                <a:hlinkClick r:id="rId8"/>
              </a:rPr>
              <a:t>http://www.metaping.com</a:t>
            </a:r>
            <a:r>
              <a:rPr lang="ru-RU" sz="2200" dirty="0">
                <a:latin typeface="Comic Sans MS" panose="030F0702030302020204" pitchFamily="66" charset="0"/>
              </a:rPr>
              <a:t/>
            </a:r>
            <a:br>
              <a:rPr lang="ru-RU" sz="2200" dirty="0">
                <a:latin typeface="Comic Sans MS" panose="030F0702030302020204" pitchFamily="66" charset="0"/>
              </a:rPr>
            </a:br>
            <a:endParaRPr lang="ru-RU" sz="2200" dirty="0">
              <a:latin typeface="Comic Sans MS" panose="030F0702030302020204" pitchFamily="66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9580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31"/>
    </mc:Choice>
    <mc:Fallback>
      <p:transition spd="slow" advTm="32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7C53754-AB14-4FD1-ACC0-267BE7F50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130" y="189440"/>
            <a:ext cx="8012795" cy="1033073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 fontScale="90000"/>
          </a:bodyPr>
          <a:lstStyle/>
          <a:p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Онлайн 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энциклопедии </a:t>
            </a:r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 справочники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9B05A72B-4C81-448F-BEA2-4FAF6FD98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183" y="1252330"/>
            <a:ext cx="10595113" cy="5166225"/>
          </a:xfrm>
        </p:spPr>
        <p:txBody>
          <a:bodyPr>
            <a:normAutofit lnSpcReduction="10000"/>
          </a:bodyPr>
          <a:lstStyle/>
          <a:p>
            <a:pPr marL="0" indent="357188">
              <a:buNone/>
            </a:pPr>
            <a:r>
              <a:rPr lang="ru-RU" sz="2200" b="1" dirty="0">
                <a:latin typeface="Comic Sans MS" panose="030F0702030302020204" pitchFamily="66" charset="0"/>
              </a:rPr>
              <a:t>Сетевая энциклопедия</a:t>
            </a:r>
            <a:r>
              <a:rPr lang="ru-RU" sz="2200" dirty="0">
                <a:latin typeface="Comic Sans MS" panose="030F0702030302020204" pitchFamily="66" charset="0"/>
              </a:rPr>
              <a:t>, интернет-энциклопедия или онлайн-энциклопедия (англ. </a:t>
            </a:r>
            <a:r>
              <a:rPr lang="ru-RU" sz="2200" dirty="0" err="1">
                <a:latin typeface="Comic Sans MS" panose="030F0702030302020204" pitchFamily="66" charset="0"/>
              </a:rPr>
              <a:t>Online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  <a:r>
              <a:rPr lang="ru-RU" sz="2200" dirty="0" err="1">
                <a:latin typeface="Comic Sans MS" panose="030F0702030302020204" pitchFamily="66" charset="0"/>
              </a:rPr>
              <a:t>encyclopedia</a:t>
            </a:r>
            <a:r>
              <a:rPr lang="ru-RU" sz="2200" dirty="0">
                <a:latin typeface="Comic Sans MS" panose="030F0702030302020204" pitchFamily="66" charset="0"/>
              </a:rPr>
              <a:t>) — цифровая энциклопедия, к которой открыт доступ из сети Интернет.</a:t>
            </a:r>
          </a:p>
          <a:p>
            <a:pPr marL="0" indent="357188">
              <a:buNone/>
            </a:pPr>
            <a:r>
              <a:rPr lang="ru-RU" sz="2200" dirty="0">
                <a:latin typeface="Comic Sans MS" panose="030F0702030302020204" pitchFamily="66" charset="0"/>
              </a:rPr>
              <a:t>Сетевые энциклопедии стали популярными справочными ресурсами с развитием интернета в условиях быстрого увеличения объёма информации. </a:t>
            </a:r>
          </a:p>
          <a:p>
            <a:pPr marL="0" indent="357188">
              <a:buNone/>
            </a:pPr>
            <a:r>
              <a:rPr lang="ru-RU" sz="2200" dirty="0">
                <a:latin typeface="Comic Sans MS" panose="030F0702030302020204" pitchFamily="66" charset="0"/>
              </a:rPr>
              <a:t>Сетевые энциклопедии как и бумажные могут быть </a:t>
            </a:r>
            <a:r>
              <a:rPr lang="ru-RU" sz="2200" i="1" dirty="0">
                <a:latin typeface="Comic Sans MS" panose="030F0702030302020204" pitchFamily="66" charset="0"/>
              </a:rPr>
              <a:t>универсальными</a:t>
            </a:r>
            <a:r>
              <a:rPr lang="ru-RU" sz="2200" dirty="0">
                <a:latin typeface="Comic Sans MS" panose="030F0702030302020204" pitchFamily="66" charset="0"/>
              </a:rPr>
              <a:t> (описывающие темы из всех важнейших областей знаний), так и </a:t>
            </a:r>
            <a:r>
              <a:rPr lang="ru-RU" sz="2200" i="1" dirty="0">
                <a:latin typeface="Comic Sans MS" panose="030F0702030302020204" pitchFamily="66" charset="0"/>
              </a:rPr>
              <a:t>предметными</a:t>
            </a:r>
            <a:r>
              <a:rPr lang="ru-RU" sz="2200" dirty="0">
                <a:latin typeface="Comic Sans MS" panose="030F0702030302020204" pitchFamily="66" charset="0"/>
              </a:rPr>
              <a:t> (</a:t>
            </a:r>
            <a:r>
              <a:rPr lang="ru-RU" sz="2200" dirty="0" err="1">
                <a:latin typeface="Comic Sans MS" panose="030F0702030302020204" pitchFamily="66" charset="0"/>
              </a:rPr>
              <a:t>общепредметные</a:t>
            </a:r>
            <a:r>
              <a:rPr lang="ru-RU" sz="2200" dirty="0">
                <a:latin typeface="Comic Sans MS" panose="030F0702030302020204" pitchFamily="66" charset="0"/>
              </a:rPr>
              <a:t>, специализированные или тематические). </a:t>
            </a:r>
          </a:p>
          <a:p>
            <a:pPr marL="0" indent="357188">
              <a:buNone/>
            </a:pPr>
            <a:r>
              <a:rPr lang="ru-RU" sz="2200" dirty="0">
                <a:latin typeface="Comic Sans MS" panose="030F0702030302020204" pitchFamily="66" charset="0"/>
              </a:rPr>
              <a:t>По способу создания сетевые энциклопедии можно разделить на две большие группы: </a:t>
            </a:r>
            <a:r>
              <a:rPr lang="ru-RU" sz="2200" b="1" i="1" dirty="0">
                <a:latin typeface="Comic Sans MS" panose="030F0702030302020204" pitchFamily="66" charset="0"/>
              </a:rPr>
              <a:t>создаваемые с нуля для интернета</a:t>
            </a:r>
            <a:r>
              <a:rPr lang="ru-RU" sz="2200" i="1" dirty="0">
                <a:latin typeface="Comic Sans MS" panose="030F0702030302020204" pitchFamily="66" charset="0"/>
              </a:rPr>
              <a:t> </a:t>
            </a:r>
            <a:r>
              <a:rPr lang="ru-RU" sz="2200" dirty="0">
                <a:latin typeface="Comic Sans MS" panose="030F0702030302020204" pitchFamily="66" charset="0"/>
              </a:rPr>
              <a:t>и </a:t>
            </a:r>
            <a:r>
              <a:rPr lang="ru-RU" sz="2200" b="1" i="1" dirty="0">
                <a:latin typeface="Comic Sans MS" panose="030F0702030302020204" pitchFamily="66" charset="0"/>
              </a:rPr>
              <a:t>оцифрованные и выложенные в сеть копии</a:t>
            </a:r>
            <a:r>
              <a:rPr lang="ru-RU" sz="2200" b="1" dirty="0">
                <a:latin typeface="Comic Sans MS" panose="030F0702030302020204" pitchFamily="66" charset="0"/>
              </a:rPr>
              <a:t> бумажных энциклопедий</a:t>
            </a:r>
            <a:r>
              <a:rPr lang="ru-RU" sz="2200" dirty="0">
                <a:latin typeface="Comic Sans MS" panose="030F0702030302020204" pitchFamily="66" charset="0"/>
              </a:rPr>
              <a:t>. </a:t>
            </a:r>
            <a:endParaRPr lang="ru-RU" sz="2200" dirty="0" smtClean="0">
              <a:latin typeface="Comic Sans MS" panose="030F0702030302020204" pitchFamily="66" charset="0"/>
            </a:endParaRPr>
          </a:p>
          <a:p>
            <a:pPr marL="0" indent="357188">
              <a:buNone/>
            </a:pPr>
            <a:r>
              <a:rPr lang="ru-RU" sz="2200" dirty="0" smtClean="0">
                <a:latin typeface="Comic Sans MS" panose="030F0702030302020204" pitchFamily="66" charset="0"/>
              </a:rPr>
              <a:t>Как правило </a:t>
            </a:r>
            <a:r>
              <a:rPr lang="ru-RU" sz="2200" dirty="0">
                <a:latin typeface="Comic Sans MS" panose="030F0702030302020204" pitchFamily="66" charset="0"/>
              </a:rPr>
              <a:t>вторые ориентированы только на предъявление информации, в то время как первые интерактивны и позволяют их читателям быть также и редакторами.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7332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29"/>
    </mc:Choice>
    <mc:Fallback>
      <p:transition spd="slow" advTm="37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044B0B3-CF91-4C2A-8FC9-5B7C5ADC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014" y="259014"/>
            <a:ext cx="7729728" cy="1188720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википедия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3DF2B79-A84B-4701-A58E-AFDBEFE6E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1501" y="1510436"/>
            <a:ext cx="7729728" cy="33188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>
                <a:latin typeface="Comic Sans MS" panose="030F0702030302020204" pitchFamily="66" charset="0"/>
              </a:rPr>
              <a:t>Одной из наиболее масштабных с точки зрения количества статей можно считать </a:t>
            </a:r>
            <a:r>
              <a:rPr lang="ru-RU" sz="2000" b="1" dirty="0">
                <a:latin typeface="Comic Sans MS" panose="030F0702030302020204" pitchFamily="66" charset="0"/>
              </a:rPr>
              <a:t>Википедию</a:t>
            </a:r>
            <a:r>
              <a:rPr lang="ru-RU" sz="2000" dirty="0">
                <a:latin typeface="Comic Sans MS" panose="030F0702030302020204" pitchFamily="66" charset="0"/>
              </a:rPr>
              <a:t>. 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ru-RU" sz="2000" dirty="0">
                <a:latin typeface="Comic Sans MS" panose="030F0702030302020204" pitchFamily="66" charset="0"/>
              </a:rPr>
              <a:t>Она появилась в январе 2001 года, основанная на появившейся ещё в 1995 году технологии вики. Эта технология смогла представить методы, хорошо подходящие для создания проектов энциклопедического характера, а также предоставила инструментарий, способствующий быстрому развитию энциклопедических проектов. 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ru-RU" sz="2000" dirty="0">
                <a:latin typeface="Comic Sans MS" panose="030F0702030302020204" pitchFamily="66" charset="0"/>
              </a:rPr>
              <a:t>Википедия является </a:t>
            </a:r>
            <a:r>
              <a:rPr lang="ru-RU" sz="2000" i="1" dirty="0">
                <a:latin typeface="Comic Sans MS" panose="030F0702030302020204" pitchFamily="66" charset="0"/>
              </a:rPr>
              <a:t>полностью открытой</a:t>
            </a:r>
            <a:r>
              <a:rPr lang="ru-RU" sz="2000" dirty="0">
                <a:latin typeface="Comic Sans MS" panose="030F0702030302020204" pitchFamily="66" charset="0"/>
              </a:rPr>
              <a:t> сетевой энциклопедией, разработкой и наполнением которой занимаются сами посетители. Уже в 2003 году началось успешное развитие параллельных проектов фонда </a:t>
            </a:r>
            <a:r>
              <a:rPr lang="ru-RU" sz="2000" dirty="0" err="1">
                <a:latin typeface="Comic Sans MS" panose="030F0702030302020204" pitchFamily="66" charset="0"/>
              </a:rPr>
              <a:t>Викимедия</a:t>
            </a:r>
            <a:r>
              <a:rPr lang="ru-RU" sz="2000" dirty="0">
                <a:latin typeface="Comic Sans MS" panose="030F0702030302020204" pitchFamily="66" charset="0"/>
              </a:rPr>
              <a:t>. Появились </a:t>
            </a:r>
            <a:r>
              <a:rPr lang="ru-RU" sz="2000" dirty="0" err="1">
                <a:latin typeface="Comic Sans MS" panose="030F0702030302020204" pitchFamily="66" charset="0"/>
              </a:rPr>
              <a:t>Викицитатник</a:t>
            </a:r>
            <a:r>
              <a:rPr lang="ru-RU" sz="2000" dirty="0">
                <a:latin typeface="Comic Sans MS" panose="030F0702030302020204" pitchFamily="66" charset="0"/>
              </a:rPr>
              <a:t>, </a:t>
            </a:r>
            <a:r>
              <a:rPr lang="ru-RU" sz="2000" dirty="0" err="1">
                <a:latin typeface="Comic Sans MS" panose="030F0702030302020204" pitchFamily="66" charset="0"/>
              </a:rPr>
              <a:t>Викивиды</a:t>
            </a:r>
            <a:r>
              <a:rPr lang="ru-RU" sz="2000" dirty="0">
                <a:latin typeface="Comic Sans MS" panose="030F0702030302020204" pitchFamily="66" charset="0"/>
              </a:rPr>
              <a:t>, </a:t>
            </a:r>
            <a:r>
              <a:rPr lang="ru-RU" sz="2000" dirty="0" err="1">
                <a:latin typeface="Comic Sans MS" panose="030F0702030302020204" pitchFamily="66" charset="0"/>
              </a:rPr>
              <a:t>Викисклад</a:t>
            </a:r>
            <a:r>
              <a:rPr lang="ru-RU" sz="2000" dirty="0">
                <a:latin typeface="Comic Sans MS" panose="030F0702030302020204" pitchFamily="66" charset="0"/>
              </a:rPr>
              <a:t>, </a:t>
            </a:r>
            <a:r>
              <a:rPr lang="ru-RU" sz="2000" dirty="0" err="1">
                <a:latin typeface="Comic Sans MS" panose="030F0702030302020204" pitchFamily="66" charset="0"/>
              </a:rPr>
              <a:t>Викитека</a:t>
            </a:r>
            <a:r>
              <a:rPr lang="ru-RU" sz="2000" dirty="0">
                <a:latin typeface="Comic Sans MS" panose="030F0702030302020204" pitchFamily="66" charset="0"/>
              </a:rPr>
              <a:t>, </a:t>
            </a:r>
            <a:r>
              <a:rPr lang="ru-RU" sz="2000" dirty="0" err="1">
                <a:latin typeface="Comic Sans MS" panose="030F0702030302020204" pitchFamily="66" charset="0"/>
              </a:rPr>
              <a:t>Викиновости</a:t>
            </a:r>
            <a:r>
              <a:rPr lang="ru-RU" sz="2000" dirty="0">
                <a:latin typeface="Comic Sans MS" panose="030F0702030302020204" pitchFamily="66" charset="0"/>
              </a:rPr>
              <a:t>, а позднее — множество других вики-энциклопедий.</a:t>
            </a:r>
          </a:p>
        </p:txBody>
      </p:sp>
      <p:pic>
        <p:nvPicPr>
          <p:cNvPr id="4098" name="Picture 2" descr="Википедия — Википедия">
            <a:extLst>
              <a:ext uri="{FF2B5EF4-FFF2-40B4-BE49-F238E27FC236}">
                <a16:creationId xmlns:a16="http://schemas.microsoft.com/office/drawing/2014/main" xmlns="" id="{0677F181-5C4D-4700-9C4D-E5C13F999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5900" y="1833542"/>
            <a:ext cx="2253510" cy="2056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Викитека — Википедия">
            <a:extLst>
              <a:ext uri="{FF2B5EF4-FFF2-40B4-BE49-F238E27FC236}">
                <a16:creationId xmlns:a16="http://schemas.microsoft.com/office/drawing/2014/main" xmlns="" id="{EEDD0283-5192-447A-A567-6783C4CA9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12" y="230455"/>
            <a:ext cx="1957226" cy="205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xmlns="" id="{2608714B-CB61-469F-A2AD-1C4D0A56F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0045" y="4116042"/>
            <a:ext cx="4052474" cy="867905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0566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51"/>
    </mc:Choice>
    <mc:Fallback>
      <p:transition spd="slow" advTm="21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D0CA01F-C111-4204-8B7D-C1FE49A2E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0588" y="119869"/>
            <a:ext cx="7729728" cy="973435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Программы-экстракторы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1287CEB-D482-4E0A-8509-0649FDD61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227" y="1282151"/>
            <a:ext cx="11022496" cy="50391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b="1" dirty="0">
                <a:latin typeface="Comic Sans MS" panose="030F0702030302020204" pitchFamily="66" charset="0"/>
              </a:rPr>
              <a:t>Программы – экстракторы </a:t>
            </a:r>
            <a:r>
              <a:rPr lang="ru-RU" sz="2000" dirty="0">
                <a:latin typeface="Comic Sans MS" panose="030F0702030302020204" pitchFamily="66" charset="0"/>
              </a:rPr>
              <a:t>предназначены для автоматизации процесса компрессии текста с сохранением в сжатом тексте (реферате) основного смысла исходного текста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ru-RU" sz="2000" dirty="0">
                <a:latin typeface="Comic Sans MS" panose="030F0702030302020204" pitchFamily="66" charset="0"/>
              </a:rPr>
              <a:t>Принцип действия простейших программ – экстракторов основан на автоматизированном поиске ключевых слов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C</a:t>
            </a:r>
            <a:r>
              <a:rPr lang="ru-RU" sz="2000" dirty="0">
                <a:latin typeface="Comic Sans MS" panose="030F0702030302020204" pitchFamily="66" charset="0"/>
              </a:rPr>
              <a:t>жатый текст – </a:t>
            </a:r>
            <a:r>
              <a:rPr lang="ru-RU" sz="2000" b="1" dirty="0">
                <a:latin typeface="Comic Sans MS" panose="030F0702030302020204" pitchFamily="66" charset="0"/>
              </a:rPr>
              <a:t>реферат</a:t>
            </a:r>
            <a:r>
              <a:rPr lang="ru-RU" sz="2000" dirty="0">
                <a:latin typeface="Comic Sans MS" panose="030F0702030302020204" pitchFamily="66" charset="0"/>
              </a:rPr>
              <a:t> – представляет собой смысловой портрет исходного текста в терминах фраз, содержащих ключевые слова, т.е. набор, список предложений реферируемого текста, которые содержат ключевые термины содержания. Конечно, это еще не полноценный реферат, так как тезисы в основном не связаны между собой стилистически, а просто выбраны из текстов по принципу наличия в них наиболее часто встречающихся слов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ru-RU" sz="2000" dirty="0">
                <a:latin typeface="Comic Sans MS" panose="030F0702030302020204" pitchFamily="66" charset="0"/>
              </a:rPr>
              <a:t>Возможность извлечения ключевых слов из текстовых материалов имеется и в текстовом редакторе MS </a:t>
            </a:r>
            <a:r>
              <a:rPr lang="ru-RU" sz="2000" dirty="0" err="1">
                <a:latin typeface="Comic Sans MS" panose="030F0702030302020204" pitchFamily="66" charset="0"/>
              </a:rPr>
              <a:t>Word</a:t>
            </a:r>
            <a:r>
              <a:rPr lang="ru-RU" sz="2000" dirty="0">
                <a:latin typeface="Comic Sans MS" panose="030F0702030302020204" pitchFamily="66" charset="0"/>
              </a:rPr>
              <a:t> (меню «Сервис» &gt; «Автореферат»), однако использование этой возможности дает неудовлетворительные результаты. Из программ-экстракторов, которых в настоящее время не так много, одними из лучших являются </a:t>
            </a:r>
            <a:r>
              <a:rPr lang="ru-RU" sz="2000" dirty="0" err="1">
                <a:latin typeface="Comic Sans MS" panose="030F0702030302020204" pitchFamily="66" charset="0"/>
              </a:rPr>
              <a:t>TextAnalyst</a:t>
            </a:r>
            <a:r>
              <a:rPr lang="ru-RU" sz="2000" dirty="0">
                <a:latin typeface="Comic Sans MS" panose="030F0702030302020204" pitchFamily="66" charset="0"/>
              </a:rPr>
              <a:t> и RCO </a:t>
            </a:r>
            <a:r>
              <a:rPr lang="ru-RU" sz="2000" dirty="0" err="1">
                <a:latin typeface="Comic Sans MS" panose="030F0702030302020204" pitchFamily="66" charset="0"/>
              </a:rPr>
              <a:t>Fact</a:t>
            </a:r>
            <a:r>
              <a:rPr lang="ru-RU" sz="2000" dirty="0">
                <a:latin typeface="Comic Sans MS" panose="030F0702030302020204" pitchFamily="66" charset="0"/>
              </a:rPr>
              <a:t> </a:t>
            </a:r>
            <a:r>
              <a:rPr lang="ru-RU" sz="2000" dirty="0" err="1">
                <a:latin typeface="Comic Sans MS" panose="030F0702030302020204" pitchFamily="66" charset="0"/>
              </a:rPr>
              <a:t>Extractor</a:t>
            </a:r>
            <a:r>
              <a:rPr lang="ru-RU" sz="2000" dirty="0">
                <a:latin typeface="Comic Sans MS" panose="030F0702030302020204" pitchFamily="66" charset="0"/>
              </a:rPr>
              <a:t>.</a:t>
            </a:r>
          </a:p>
        </p:txBody>
      </p:sp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58730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46"/>
    </mc:Choice>
    <mc:Fallback>
      <p:transition spd="slow" advTm="18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68986E5-560C-4EE7-91C9-32E3895C7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33923"/>
            <a:ext cx="6128951" cy="1141497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 fontScale="90000"/>
          </a:bodyPr>
          <a:lstStyle/>
          <a:p>
            <a:r>
              <a:rPr lang="ru-RU" sz="2800" dirty="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Персональная система автоматического анализа текста </a:t>
            </a:r>
            <a:r>
              <a:rPr lang="ru-RU" sz="2800" dirty="0" err="1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TextAnalyst</a:t>
            </a:r>
            <a:endParaRPr lang="ru-RU" sz="2800" dirty="0"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7F2A21FF-DE9A-400C-ADD3-ED20F42FA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3357" y="0"/>
            <a:ext cx="6208643" cy="641827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TextAnalyst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предоставляет пользователю следующие возможности: 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  <a:p>
            <a:pPr fontAlgn="base">
              <a:buFont typeface="Wingdings" panose="05000000000000000000" pitchFamily="2" charset="2"/>
              <a:buChar char="Ø"/>
            </a:pPr>
            <a:r>
              <a:rPr lang="ru-RU" sz="1600" dirty="0">
                <a:latin typeface="Comic Sans MS" panose="030F0702030302020204" pitchFamily="66" charset="0"/>
              </a:rPr>
              <a:t>анализ содержания текста с автоматическим формированием семантической сети с гиперссылками; 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ru-RU" sz="1600" dirty="0">
                <a:latin typeface="Comic Sans MS" panose="030F0702030302020204" pitchFamily="66" charset="0"/>
              </a:rPr>
              <a:t>анализ содержания текста с автоматическим формированием тематического древа с гиперссылками - выявления семантической структуры текста в виде иерархии тем и </a:t>
            </a:r>
            <a:r>
              <a:rPr lang="ru-RU" sz="1600" dirty="0" err="1">
                <a:latin typeface="Comic Sans MS" panose="030F0702030302020204" pitchFamily="66" charset="0"/>
              </a:rPr>
              <a:t>подтем</a:t>
            </a:r>
            <a:r>
              <a:rPr lang="ru-RU" sz="1600" dirty="0">
                <a:latin typeface="Comic Sans MS" panose="030F0702030302020204" pitchFamily="66" charset="0"/>
              </a:rPr>
              <a:t>; 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ru-RU" sz="1600" dirty="0">
                <a:latin typeface="Comic Sans MS" panose="030F0702030302020204" pitchFamily="66" charset="0"/>
              </a:rPr>
              <a:t>смысловой поиск с учетом скрытых смысловых связей слов запроса со словами текста; 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ru-RU" sz="1600" dirty="0">
                <a:latin typeface="Comic Sans MS" panose="030F0702030302020204" pitchFamily="66" charset="0"/>
              </a:rPr>
              <a:t>автоматическое реферирование текста - формирования его смыслового портрета в терминах наиболее информативных фраз; 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ru-RU" sz="1600" dirty="0">
                <a:latin typeface="Comic Sans MS" panose="030F0702030302020204" pitchFamily="66" charset="0"/>
              </a:rPr>
              <a:t>кластеризация информации - анализ распределения материала текстов по тематическим классам;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ru-RU" sz="1600" dirty="0">
                <a:latin typeface="Comic Sans MS" panose="030F0702030302020204" pitchFamily="66" charset="0"/>
              </a:rPr>
              <a:t>автоматическая индексация текста с преобразованием в гипертекст; 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ru-RU" sz="1600" dirty="0">
                <a:latin typeface="Comic Sans MS" panose="030F0702030302020204" pitchFamily="66" charset="0"/>
              </a:rPr>
              <a:t>ранжирование всех видов информации о семантике текста по «степени значимости» с возможностью варьирования детальности ее исследования; 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ru-RU" sz="1600" dirty="0">
                <a:latin typeface="Comic Sans MS" panose="030F0702030302020204" pitchFamily="66" charset="0"/>
              </a:rPr>
              <a:t>автоматическое/автоматизированное формирование полнотекстовой базы знаний с гипертекстовой структурой и возможностями ассоциативного доступа к информации.</a:t>
            </a:r>
          </a:p>
        </p:txBody>
      </p:sp>
      <p:pic>
        <p:nvPicPr>
          <p:cNvPr id="5124" name="Picture 4" descr="Первые шаги с TextAnalyst">
            <a:extLst>
              <a:ext uri="{FF2B5EF4-FFF2-40B4-BE49-F238E27FC236}">
                <a16:creationId xmlns:a16="http://schemas.microsoft.com/office/drawing/2014/main" xmlns="" id="{97935664-6945-4755-BCDC-2053E73E9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7" y="1620078"/>
            <a:ext cx="5639085" cy="479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54128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88"/>
    </mc:Choice>
    <mc:Fallback>
      <p:transition spd="slow" advTm="42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2AB8F24-D053-4CEA-92EF-86DC6CBE1E5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 anchorCtr="1">
            <a:normAutofit/>
          </a:bodyPr>
          <a:lstStyle/>
          <a:p>
            <a:r>
              <a:rPr lang="ru-RU" sz="28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Спасибо за внимание</a:t>
            </a:r>
          </a:p>
        </p:txBody>
      </p:sp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71317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95"/>
    </mc:Choice>
    <mc:Fallback>
      <p:transition spd="slow" advTm="7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2">
                <a:lumMod val="95000"/>
                <a:lumOff val="5000"/>
              </a:schemeClr>
            </a:gs>
            <a:gs pos="23000">
              <a:schemeClr val="accent2">
                <a:alpha val="95000"/>
                <a:lumMod val="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oir.mobi/uploads/posts/2020-01/1578335429_29-4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glow rad="63500">
              <a:schemeClr val="accent1"/>
            </a:glow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xmlns="" id="{490521EC-EC0F-4D7A-9E41-2E4EA3403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7880" y="375064"/>
            <a:ext cx="8991600" cy="1645920"/>
          </a:xfrm>
          <a:solidFill>
            <a:schemeClr val="bg1">
              <a:alpha val="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Поиск информации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xmlns="" id="{C8E132FA-4251-43E1-A653-17AB61CCDA6E}"/>
              </a:ext>
            </a:extLst>
          </p:cNvPr>
          <p:cNvSpPr txBox="1">
            <a:spLocks/>
          </p:cNvSpPr>
          <p:nvPr/>
        </p:nvSpPr>
        <p:spPr>
          <a:xfrm>
            <a:off x="304800" y="2173384"/>
            <a:ext cx="11887200" cy="310198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 extrusionH="57150">
              <a:bevelT w="38100" h="38100" prst="convex"/>
            </a:sp3d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Поиск информации</a:t>
            </a:r>
            <a:r>
              <a:rPr lang="ru-RU" sz="2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одна из первых задач, которую пытается решать пользователь, подключившись к Интернет. Другая сторона предоставляет информацию, стараясь обеспечить ее легкую доступность, т.е. заинтересованный разработчик информационной системы для Интернет должен предложить пользователю удобные инструменты для поиска предоставляемых ресурсов.</a:t>
            </a:r>
          </a:p>
          <a:p>
            <a:r>
              <a:rPr lang="ru-RU" sz="2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Все чаще при обращении к Интернет основной проблемой оказывается не отсутствие искомой информации, а возможность ее найти. Как правило, обычный человек в силу разных обстоятельств не может или не хочет тратить на поиск нужного ему ответа больше 15-20 минут.</a:t>
            </a:r>
            <a:endParaRPr lang="ru-RU" sz="2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5470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02"/>
    </mc:Choice>
    <mc:Fallback>
      <p:transition spd="slow" advTm="15502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7E91025-6639-442F-9824-E924365FF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953" y="358405"/>
            <a:ext cx="7729728" cy="1112586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 wide web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2C488451-12C4-4113-A0F1-08E94A178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9461" y="1641772"/>
            <a:ext cx="9155896" cy="1856802"/>
          </a:xfrm>
        </p:spPr>
        <p:txBody>
          <a:bodyPr>
            <a:noAutofit/>
          </a:bodyPr>
          <a:lstStyle/>
          <a:p>
            <a:pPr marL="0" indent="447675" algn="just">
              <a:buNone/>
            </a:pPr>
            <a:r>
              <a:rPr lang="ru-RU" sz="2200" b="1" dirty="0" err="1">
                <a:latin typeface="Comic Sans MS" panose="030F0702030302020204" pitchFamily="66" charset="0"/>
              </a:rPr>
              <a:t>Web</a:t>
            </a:r>
            <a:r>
              <a:rPr lang="ru-RU" sz="2200" b="1" dirty="0">
                <a:latin typeface="Comic Sans MS" panose="030F0702030302020204" pitchFamily="66" charset="0"/>
              </a:rPr>
              <a:t>-технология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  <a:r>
              <a:rPr lang="ru-RU" sz="2200" dirty="0" err="1">
                <a:latin typeface="Comic Sans MS" panose="030F0702030302020204" pitchFamily="66" charset="0"/>
              </a:rPr>
              <a:t>World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  <a:r>
              <a:rPr lang="ru-RU" sz="2200" dirty="0" err="1">
                <a:latin typeface="Comic Sans MS" panose="030F0702030302020204" pitchFamily="66" charset="0"/>
              </a:rPr>
              <a:t>Wide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  <a:r>
              <a:rPr lang="ru-RU" sz="2200" dirty="0" err="1">
                <a:latin typeface="Comic Sans MS" panose="030F0702030302020204" pitchFamily="66" charset="0"/>
              </a:rPr>
              <a:t>Web</a:t>
            </a:r>
            <a:r>
              <a:rPr lang="ru-RU" sz="2200" dirty="0">
                <a:latin typeface="Comic Sans MS" panose="030F0702030302020204" pitchFamily="66" charset="0"/>
              </a:rPr>
              <a:t> (WWW) считается специальной технологией подготовки и размещения документов в сети Интернет. </a:t>
            </a:r>
            <a:endParaRPr lang="en-US" sz="2200" dirty="0" smtClean="0">
              <a:latin typeface="Comic Sans MS" panose="030F0702030302020204" pitchFamily="66" charset="0"/>
            </a:endParaRPr>
          </a:p>
          <a:p>
            <a:pPr marL="0" indent="447675" algn="just">
              <a:buNone/>
            </a:pPr>
            <a:r>
              <a:rPr lang="ru-RU" sz="2200" dirty="0" smtClean="0">
                <a:latin typeface="Comic Sans MS" panose="030F0702030302020204" pitchFamily="66" charset="0"/>
              </a:rPr>
              <a:t>В </a:t>
            </a:r>
            <a:r>
              <a:rPr lang="ru-RU" sz="2200" dirty="0">
                <a:latin typeface="Comic Sans MS" panose="030F0702030302020204" pitchFamily="66" charset="0"/>
              </a:rPr>
              <a:t>состав </a:t>
            </a:r>
            <a:r>
              <a:rPr lang="ru-RU" sz="2200" b="1" dirty="0">
                <a:latin typeface="Comic Sans MS" panose="030F0702030302020204" pitchFamily="66" charset="0"/>
              </a:rPr>
              <a:t>WWW</a:t>
            </a:r>
            <a:r>
              <a:rPr lang="ru-RU" sz="2200" dirty="0">
                <a:latin typeface="Comic Sans MS" panose="030F0702030302020204" pitchFamily="66" charset="0"/>
              </a:rPr>
              <a:t> входят и </a:t>
            </a:r>
            <a:r>
              <a:rPr lang="ru-RU" sz="2200" dirty="0" err="1">
                <a:latin typeface="Comic Sans MS" panose="030F0702030302020204" pitchFamily="66" charset="0"/>
              </a:rPr>
              <a:t>web</a:t>
            </a:r>
            <a:r>
              <a:rPr lang="ru-RU" sz="2200" dirty="0">
                <a:latin typeface="Comic Sans MS" panose="030F0702030302020204" pitchFamily="66" charset="0"/>
              </a:rPr>
              <a:t>-страницы, и электронные библиотеки, каталоги, и даже виртуальные музеи!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E2CB4C5B-65A3-491E-9F67-59F4A151A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0938" y="3528392"/>
            <a:ext cx="5398163" cy="2994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Всемирная паутина — Википедия">
            <a:extLst>
              <a:ext uri="{FF2B5EF4-FFF2-40B4-BE49-F238E27FC236}">
                <a16:creationId xmlns:a16="http://schemas.microsoft.com/office/drawing/2014/main" xmlns="" id="{3C8237AA-C71D-450E-9B9D-C5404D9BE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476" y="3528391"/>
            <a:ext cx="4219527" cy="3038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30300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47"/>
    </mc:Choice>
    <mc:Fallback>
      <p:transition spd="slow" advTm="29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50865D0-FF29-42AE-98C7-230097743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954" y="527371"/>
            <a:ext cx="7729728" cy="1188720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Поисковые инструменты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E655C17-603A-4012-9074-BA9E0E8E1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183" y="1798983"/>
            <a:ext cx="9631017" cy="42991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400" b="1" dirty="0">
                <a:latin typeface="Comic Sans MS" panose="030F0702030302020204" pitchFamily="66" charset="0"/>
              </a:rPr>
              <a:t>Поисковые инструменты </a:t>
            </a:r>
            <a:r>
              <a:rPr lang="ru-RU" sz="2400" dirty="0">
                <a:latin typeface="Comic Sans MS" panose="030F0702030302020204" pitchFamily="66" charset="0"/>
              </a:rPr>
              <a:t>- это особое программное обеспечение, основная цель которого – обеспечить наиболее оптимальный и качественный поиск информации для пользователей Интернета.</a:t>
            </a:r>
          </a:p>
          <a:p>
            <a:pPr marL="0" indent="447675" algn="just">
              <a:buNone/>
            </a:pPr>
            <a:r>
              <a:rPr lang="ru-RU" dirty="0">
                <a:latin typeface="Comic Sans MS" panose="030F0702030302020204" pitchFamily="66" charset="0"/>
              </a:rPr>
              <a:t>Пользователь набирает ключевую фразу и активизирует поиск, тем самым получает </a:t>
            </a:r>
            <a:r>
              <a:rPr lang="ru-RU" u="sng" dirty="0">
                <a:latin typeface="Comic Sans MS" panose="030F0702030302020204" pitchFamily="66" charset="0"/>
              </a:rPr>
              <a:t>подборку документов по сформулированному (заданному) запросу</a:t>
            </a:r>
            <a:r>
              <a:rPr lang="ru-RU" dirty="0">
                <a:latin typeface="Comic Sans MS" panose="030F0702030302020204" pitchFamily="66" charset="0"/>
              </a:rPr>
              <a:t>. Этот список документов ранжируется по определенным критериям так, чтобы вверху списка оказались те документы, которые </a:t>
            </a:r>
            <a:r>
              <a:rPr lang="ru-RU" u="sng" dirty="0">
                <a:latin typeface="Comic Sans MS" panose="030F0702030302020204" pitchFamily="66" charset="0"/>
              </a:rPr>
              <a:t>наиболее соответствуют запросу</a:t>
            </a:r>
            <a:r>
              <a:rPr lang="ru-RU" dirty="0">
                <a:latin typeface="Comic Sans MS" panose="030F0702030302020204" pitchFamily="66" charset="0"/>
              </a:rPr>
              <a:t> пользователя. Каждый из поисковых инструментов использует различные критерии ранжирования документов, как при анализе результатов поиска, так и при формировании индекса (наполнении индексной базы данных </a:t>
            </a:r>
            <a:r>
              <a:rPr lang="ru-RU" dirty="0" err="1">
                <a:latin typeface="Comic Sans MS" panose="030F0702030302020204" pitchFamily="66" charset="0"/>
              </a:rPr>
              <a:t>web</a:t>
            </a:r>
            <a:r>
              <a:rPr lang="ru-RU" dirty="0">
                <a:latin typeface="Comic Sans MS" panose="030F0702030302020204" pitchFamily="66" charset="0"/>
              </a:rPr>
              <a:t>-страниц).</a:t>
            </a:r>
          </a:p>
          <a:p>
            <a:pPr marL="0" indent="447675" algn="just">
              <a:buNone/>
            </a:pPr>
            <a:r>
              <a:rPr lang="ru-RU" dirty="0">
                <a:latin typeface="Comic Sans MS" panose="030F0702030302020204" pitchFamily="66" charset="0"/>
              </a:rPr>
              <a:t>Если указать в строке поиска для каждого поискового инструмента одинаковой конструкции запрос, можно получить различные результаты поиска.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4734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64"/>
    </mc:Choice>
    <mc:Fallback>
      <p:transition spd="slow" advTm="486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CDF4FDC-6A8F-4311-A3F5-2E246A298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0770" y="149683"/>
            <a:ext cx="7729728" cy="1188720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Поисковые машины (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search engines)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453D47B-E9F0-4CE7-A50F-0AEFD9B087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331843"/>
            <a:ext cx="6023113" cy="5247861"/>
          </a:xfrm>
        </p:spPr>
        <p:txBody>
          <a:bodyPr>
            <a:noAutofit/>
          </a:bodyPr>
          <a:lstStyle/>
          <a:p>
            <a:pPr marL="0" indent="357188" algn="just">
              <a:buNone/>
            </a:pPr>
            <a:r>
              <a:rPr lang="ru-RU" sz="2200" b="1" dirty="0">
                <a:solidFill>
                  <a:srgbClr val="7030A0"/>
                </a:solidFill>
              </a:rPr>
              <a:t>Машины веб-поиска </a:t>
            </a:r>
            <a:r>
              <a:rPr lang="ru-RU" sz="2200" dirty="0"/>
              <a:t>- это сервера с огромной базой данных URL-адресов, которые автоматически обращаются к страницам WWW по всем этим адресам, изучают содержимое этих страниц, формируют и прописывают ключевые слова со страниц в свою базу данных (индексирует страницы).</a:t>
            </a:r>
          </a:p>
          <a:p>
            <a:pPr marL="0" indent="357188" algn="just">
              <a:buNone/>
            </a:pPr>
            <a:r>
              <a:rPr lang="ru-RU" sz="2200" dirty="0"/>
              <a:t>Более того, </a:t>
            </a:r>
            <a:r>
              <a:rPr lang="ru-RU" sz="2200" b="1" dirty="0"/>
              <a:t>роботы</a:t>
            </a:r>
            <a:r>
              <a:rPr lang="ru-RU" sz="2200" dirty="0"/>
              <a:t> поисковых систем переходят по встречаемым на страницах ссылкам и переиндексируют их. Так как почти любая страница WWW имеет множество ссылок на другие страницы, то при подобной работе поисковая машина в конечном результате теоретически может обойти все сайты в Интернет.</a:t>
            </a:r>
          </a:p>
          <a:p>
            <a:pPr marL="0" indent="0" algn="just">
              <a:buNone/>
            </a:pPr>
            <a:endParaRPr lang="ru-RU" sz="2200" dirty="0"/>
          </a:p>
        </p:txBody>
      </p:sp>
      <p:pic>
        <p:nvPicPr>
          <p:cNvPr id="6" name="Picture 2" descr="Профессиональный поиск в Интернете: планирование поисковой процедуры.">
            <a:extLst>
              <a:ext uri="{FF2B5EF4-FFF2-40B4-BE49-F238E27FC236}">
                <a16:creationId xmlns:a16="http://schemas.microsoft.com/office/drawing/2014/main" xmlns="" id="{49E5C36B-002C-43D6-868F-0A429B518A9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98984"/>
            <a:ext cx="5838970" cy="439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1608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17"/>
    </mc:Choice>
    <mc:Fallback>
      <p:transition spd="slow" advTm="33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548B99EE-4AFF-4EDE-85C4-26437FF69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190311"/>
            <a:ext cx="6301410" cy="370133"/>
          </a:xfrm>
        </p:spPr>
        <p:txBody>
          <a:bodyPr>
            <a:normAutofit lnSpcReduction="10000"/>
          </a:bodyPr>
          <a:lstStyle/>
          <a:p>
            <a:r>
              <a:rPr lang="ru-RU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Поисковые машины состоят из трех частей: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E9EE2EA6-C008-4B75-A79C-EC701F05B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2199" y="1533109"/>
            <a:ext cx="5632373" cy="5245377"/>
          </a:xfrm>
        </p:spPr>
        <p:txBody>
          <a:bodyPr>
            <a:noAutofit/>
          </a:bodyPr>
          <a:lstStyle/>
          <a:p>
            <a:pPr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ru-RU" b="1" dirty="0">
                <a:latin typeface="Comic Sans MS" panose="030F0702030302020204" pitchFamily="66" charset="0"/>
              </a:rPr>
              <a:t>Робот (</a:t>
            </a:r>
            <a:r>
              <a:rPr lang="ru-RU" b="1" dirty="0" err="1">
                <a:latin typeface="Comic Sans MS" panose="030F0702030302020204" pitchFamily="66" charset="0"/>
              </a:rPr>
              <a:t>Spider</a:t>
            </a:r>
            <a:r>
              <a:rPr lang="ru-RU" b="1" dirty="0">
                <a:latin typeface="Comic Sans MS" panose="030F0702030302020204" pitchFamily="66" charset="0"/>
              </a:rPr>
              <a:t>, </a:t>
            </a:r>
            <a:r>
              <a:rPr lang="ru-RU" b="1" dirty="0" err="1">
                <a:latin typeface="Comic Sans MS" panose="030F0702030302020204" pitchFamily="66" charset="0"/>
              </a:rPr>
              <a:t>Robot</a:t>
            </a:r>
            <a:r>
              <a:rPr lang="ru-RU" b="1" dirty="0">
                <a:latin typeface="Comic Sans MS" panose="030F0702030302020204" pitchFamily="66" charset="0"/>
              </a:rPr>
              <a:t> или </a:t>
            </a:r>
            <a:r>
              <a:rPr lang="ru-RU" b="1" dirty="0" err="1">
                <a:latin typeface="Comic Sans MS" panose="030F0702030302020204" pitchFamily="66" charset="0"/>
              </a:rPr>
              <a:t>Bot</a:t>
            </a:r>
            <a:r>
              <a:rPr lang="ru-RU" b="1" dirty="0">
                <a:latin typeface="Comic Sans MS" panose="030F0702030302020204" pitchFamily="66" charset="0"/>
              </a:rPr>
              <a:t>)</a:t>
            </a:r>
            <a:r>
              <a:rPr lang="ru-RU" dirty="0">
                <a:latin typeface="Comic Sans MS" panose="030F0702030302020204" pitchFamily="66" charset="0"/>
              </a:rPr>
              <a:t> — это программа, которая посещает веб-страницы и считывает (полностью или частично) их содержимое.</a:t>
            </a:r>
          </a:p>
          <a:p>
            <a:pPr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ru-RU" b="1" dirty="0">
                <a:latin typeface="Comic Sans MS" panose="030F0702030302020204" pitchFamily="66" charset="0"/>
              </a:rPr>
              <a:t>Индекс поисковой системы</a:t>
            </a:r>
            <a:r>
              <a:rPr lang="ru-RU" dirty="0">
                <a:latin typeface="Comic Sans MS" panose="030F0702030302020204" pitchFamily="66" charset="0"/>
              </a:rPr>
              <a:t> — это хранилище поисковых образов, посещенных роботами страниц. Поисковый образ документа (в том числе и веб-страницы) — это описание содержания документа на специальном информационно-поисковом языке. Это описание содержит коды ключевых слов документа, отражающих его смысл и содержание. </a:t>
            </a:r>
          </a:p>
          <a:p>
            <a:pPr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ru-RU" b="1" dirty="0">
                <a:latin typeface="Comic Sans MS" panose="030F0702030302020204" pitchFamily="66" charset="0"/>
              </a:rPr>
              <a:t>Программа обработки запроса</a:t>
            </a:r>
            <a:r>
              <a:rPr lang="ru-RU" dirty="0">
                <a:latin typeface="Comic Sans MS" panose="030F0702030302020204" pitchFamily="66" charset="0"/>
              </a:rPr>
              <a:t> — это программа, которая в соответствии с запросом пользователя «просматривает» индекс на предмет наличия нужной информации и возвращает ссылки на найденные документы. 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E3146197-2966-4E98-AE77-7CC32A8727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620" y="1741831"/>
            <a:ext cx="5369980" cy="4301159"/>
          </a:xfrm>
        </p:spPr>
        <p:txBody>
          <a:bodyPr>
            <a:noAutofit/>
          </a:bodyPr>
          <a:lstStyle/>
          <a:p>
            <a:pPr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>
                <a:latin typeface="Comic Sans MS" panose="030F0702030302020204" pitchFamily="66" charset="0"/>
              </a:rPr>
              <a:t>объем документов в индексе;</a:t>
            </a:r>
          </a:p>
          <a:p>
            <a:pPr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>
                <a:latin typeface="Comic Sans MS" panose="030F0702030302020204" pitchFamily="66" charset="0"/>
              </a:rPr>
              <a:t>частота обновления информации;</a:t>
            </a:r>
          </a:p>
          <a:p>
            <a:pPr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>
                <a:latin typeface="Comic Sans MS" panose="030F0702030302020204" pitchFamily="66" charset="0"/>
              </a:rPr>
              <a:t>информационное пространство, которое охватывает робот поисковой машины, и разнообразие типов документов, о которых собирается информация;</a:t>
            </a:r>
          </a:p>
          <a:p>
            <a:pPr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>
                <a:latin typeface="Comic Sans MS" panose="030F0702030302020204" pitchFamily="66" charset="0"/>
              </a:rPr>
              <a:t>скорость обработки запроса;</a:t>
            </a:r>
          </a:p>
          <a:p>
            <a:pPr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>
                <a:latin typeface="Comic Sans MS" panose="030F0702030302020204" pitchFamily="66" charset="0"/>
              </a:rPr>
              <a:t>критерий определения релевантности (соответствия найденного документа поисковому запросу);</a:t>
            </a:r>
          </a:p>
          <a:p>
            <a:pPr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>
                <a:latin typeface="Comic Sans MS" panose="030F0702030302020204" pitchFamily="66" charset="0"/>
              </a:rPr>
              <a:t>возможность детализации и уточнения запроса.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xmlns="" id="{46357DE9-6FBB-4D31-9E03-BDBBBF8C1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71178" y="1230067"/>
            <a:ext cx="5744354" cy="340315"/>
          </a:xfrm>
        </p:spPr>
        <p:txBody>
          <a:bodyPr>
            <a:noAutofit/>
          </a:bodyPr>
          <a:lstStyle/>
          <a:p>
            <a:r>
              <a:rPr lang="ru-RU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Характеристики поисковых </a:t>
            </a:r>
            <a:r>
              <a:rPr lang="ru-RU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машин</a:t>
            </a:r>
            <a:r>
              <a:rPr lang="ru-RU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AB483B3-0B5C-4744-8303-4ACF0A0E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0710" y="70170"/>
            <a:ext cx="7729728" cy="1033073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 fontScale="90000"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Составляющие и характеристики поисковых машин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86640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97"/>
    </mc:Choice>
    <mc:Fallback>
      <p:transition spd="slow" advTm="43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3" grpId="0" build="p"/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19B6CB4-477E-4BBA-90CF-3090520AD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147" y="129804"/>
            <a:ext cx="9819861" cy="1062892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 fontScale="90000"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Правила </a:t>
            </a:r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наиболее   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эффективного </a:t>
            </a:r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поиска   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информации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FDAB278-D104-465A-B65A-C765B0267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1246568"/>
            <a:ext cx="10749368" cy="5243687"/>
          </a:xfrm>
        </p:spPr>
        <p:txBody>
          <a:bodyPr>
            <a:normAutofit lnSpcReduction="10000"/>
          </a:bodyPr>
          <a:lstStyle/>
          <a:p>
            <a:pPr fontAlgn="base"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ü"/>
            </a:pPr>
            <a:r>
              <a:rPr lang="ru-RU" dirty="0">
                <a:latin typeface="Comic Sans MS" panose="030F0702030302020204" pitchFamily="66" charset="0"/>
              </a:rPr>
              <a:t>Определитесь с темой запроса</a:t>
            </a:r>
          </a:p>
          <a:p>
            <a:pPr fontAlgn="base"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ü"/>
            </a:pPr>
            <a:r>
              <a:rPr lang="ru-RU" dirty="0">
                <a:latin typeface="Comic Sans MS" panose="030F0702030302020204" pitchFamily="66" charset="0"/>
              </a:rPr>
              <a:t>Обращайте внимание на язык, грамматику, использование различных небуквенных символов, морфологию. Важно также правильно сформулировать и вписать ключевые слова</a:t>
            </a:r>
          </a:p>
          <a:p>
            <a:pPr fontAlgn="base"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ü"/>
            </a:pPr>
            <a:r>
              <a:rPr lang="ru-RU" dirty="0">
                <a:latin typeface="Comic Sans MS" panose="030F0702030302020204" pitchFamily="66" charset="0"/>
              </a:rPr>
              <a:t>Используйте возможности разных поисковых систем. Если не нашли на </a:t>
            </a:r>
            <a:r>
              <a:rPr lang="ru-RU" dirty="0" err="1">
                <a:latin typeface="Comic Sans MS" panose="030F0702030302020204" pitchFamily="66" charset="0"/>
              </a:rPr>
              <a:t>Яndex</a:t>
            </a:r>
            <a:r>
              <a:rPr lang="ru-RU" dirty="0">
                <a:latin typeface="Comic Sans MS" panose="030F0702030302020204" pitchFamily="66" charset="0"/>
              </a:rPr>
              <a:t>, попробуйте на </a:t>
            </a:r>
            <a:r>
              <a:rPr lang="ru-RU" dirty="0" err="1">
                <a:latin typeface="Comic Sans MS" panose="030F0702030302020204" pitchFamily="66" charset="0"/>
              </a:rPr>
              <a:t>Google</a:t>
            </a:r>
            <a:r>
              <a:rPr lang="ru-RU" dirty="0">
                <a:latin typeface="Comic Sans MS" panose="030F0702030302020204" pitchFamily="66" charset="0"/>
              </a:rPr>
              <a:t>. Пользуйтесь услугами расширенного поиска</a:t>
            </a:r>
          </a:p>
          <a:p>
            <a:pPr fontAlgn="base"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ü"/>
            </a:pPr>
            <a:r>
              <a:rPr lang="ru-RU" dirty="0">
                <a:latin typeface="Comic Sans MS" panose="030F0702030302020204" pitchFamily="66" charset="0"/>
              </a:rPr>
              <a:t>Чтобы исключить документы, содержащие определенные термины, используйте знак "-" перед каждым таким словом. Например, если Вам нужна информация о работах Шекспира, за исключением "Гамлета", то введите запрос в виде: "Шекспир-Гамлет". И для того, чтобы, наоборот, в результаты поиска обязательно включались определенные ссылки, используйте символ "+". Так, чтобы найти ссылки о продаже именно автомобилей, Вам нужен запрос "</a:t>
            </a:r>
            <a:r>
              <a:rPr lang="ru-RU" dirty="0" err="1">
                <a:latin typeface="Comic Sans MS" panose="030F0702030302020204" pitchFamily="66" charset="0"/>
              </a:rPr>
              <a:t>продажа+автомобиль</a:t>
            </a:r>
            <a:r>
              <a:rPr lang="ru-RU" dirty="0">
                <a:latin typeface="Comic Sans MS" panose="030F0702030302020204" pitchFamily="66" charset="0"/>
              </a:rPr>
              <a:t>".</a:t>
            </a:r>
          </a:p>
          <a:p>
            <a:pPr fontAlgn="base"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ü"/>
            </a:pPr>
            <a:r>
              <a:rPr lang="ru-RU" dirty="0">
                <a:latin typeface="Comic Sans MS" panose="030F0702030302020204" pitchFamily="66" charset="0"/>
              </a:rPr>
              <a:t>Каждая ссылка в списке результатов поиска содержит </a:t>
            </a:r>
            <a:r>
              <a:rPr lang="ru-RU" dirty="0" err="1">
                <a:latin typeface="Comic Sans MS" panose="030F0702030302020204" pitchFamily="66" charset="0"/>
              </a:rPr>
              <a:t>сниппет</a:t>
            </a:r>
            <a:r>
              <a:rPr lang="ru-RU" dirty="0">
                <a:latin typeface="Comic Sans MS" panose="030F0702030302020204" pitchFamily="66" charset="0"/>
              </a:rPr>
              <a:t> – несколько строчек из найденного документа, среди которых встречаются Ваши ключевые слова. Прежде чем переходить по ссылке, оцените </a:t>
            </a:r>
            <a:r>
              <a:rPr lang="ru-RU" dirty="0" smtClean="0">
                <a:latin typeface="Comic Sans MS" panose="030F0702030302020204" pitchFamily="66" charset="0"/>
              </a:rPr>
              <a:t>соответствие </a:t>
            </a:r>
            <a:r>
              <a:rPr lang="ru-RU" dirty="0" err="1">
                <a:latin typeface="Comic Sans MS" panose="030F0702030302020204" pitchFamily="66" charset="0"/>
              </a:rPr>
              <a:t>сниппета</a:t>
            </a:r>
            <a:r>
              <a:rPr lang="ru-RU" dirty="0">
                <a:latin typeface="Comic Sans MS" panose="030F0702030302020204" pitchFamily="66" charset="0"/>
              </a:rPr>
              <a:t> теме </a:t>
            </a:r>
            <a:r>
              <a:rPr lang="ru-RU" dirty="0" smtClean="0">
                <a:latin typeface="Comic Sans MS" panose="030F0702030302020204" pitchFamily="66" charset="0"/>
              </a:rPr>
              <a:t>запроса.</a:t>
            </a:r>
            <a:endParaRPr lang="ru-RU" dirty="0">
              <a:latin typeface="Comic Sans MS" panose="030F0702030302020204" pitchFamily="66" charset="0"/>
            </a:endParaRPr>
          </a:p>
          <a:p>
            <a:pPr fontAlgn="base">
              <a:buClr>
                <a:schemeClr val="accent2">
                  <a:lumMod val="50000"/>
                </a:schemeClr>
              </a:buClr>
              <a:buFont typeface="Wingdings" panose="05000000000000000000" pitchFamily="2" charset="2"/>
              <a:buChar char="ü"/>
            </a:pPr>
            <a:r>
              <a:rPr lang="ru-RU" dirty="0">
                <a:latin typeface="Comic Sans MS" panose="030F0702030302020204" pitchFamily="66" charset="0"/>
              </a:rPr>
              <a:t>Помните, что поисковые системы не производят самостоятельную информацию (за исключением разъяснений о самих себе</a:t>
            </a:r>
            <a:r>
              <a:rPr lang="ru-RU" dirty="0" smtClean="0">
                <a:latin typeface="Comic Sans MS" panose="030F0702030302020204" pitchFamily="66" charset="0"/>
              </a:rPr>
              <a:t>).</a:t>
            </a:r>
            <a:endParaRPr lang="ru-RU" dirty="0">
              <a:latin typeface="Comic Sans MS" panose="030F0702030302020204" pitchFamily="66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7882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13"/>
    </mc:Choice>
    <mc:Fallback>
      <p:transition spd="slow" advTm="42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295A1B3-0139-4D9B-B092-80ED19D26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1197" y="298771"/>
            <a:ext cx="7729728" cy="1188720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Примеры поисковых машин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0A3E38F-BD44-4866-B667-1B71FBFC0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7262" y="1818861"/>
            <a:ext cx="5406422" cy="45197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2200" dirty="0">
                <a:latin typeface="Comic Sans MS" panose="030F0702030302020204" pitchFamily="66" charset="0"/>
              </a:rPr>
              <a:t>К наиболее известным машинам веб-поиска относятся </a:t>
            </a:r>
            <a:r>
              <a:rPr lang="ru-RU" sz="2200" dirty="0" err="1">
                <a:latin typeface="Comic Sans MS" panose="030F0702030302020204" pitchFamily="66" charset="0"/>
              </a:rPr>
              <a:t>Google</a:t>
            </a:r>
            <a:r>
              <a:rPr lang="ru-RU" sz="2200" dirty="0">
                <a:latin typeface="Comic Sans MS" panose="030F0702030302020204" pitchFamily="66" charset="0"/>
              </a:rPr>
              <a:t>, </a:t>
            </a:r>
            <a:r>
              <a:rPr lang="ru-RU" sz="2200" dirty="0" err="1">
                <a:latin typeface="Comic Sans MS" panose="030F0702030302020204" pitchFamily="66" charset="0"/>
              </a:rPr>
              <a:t>Yahoo</a:t>
            </a:r>
            <a:r>
              <a:rPr lang="ru-RU" sz="2200" dirty="0">
                <a:latin typeface="Comic Sans MS" panose="030F0702030302020204" pitchFamily="66" charset="0"/>
              </a:rPr>
              <a:t>, </a:t>
            </a:r>
            <a:r>
              <a:rPr lang="ru-RU" sz="2200" dirty="0" err="1">
                <a:latin typeface="Comic Sans MS" panose="030F0702030302020204" pitchFamily="66" charset="0"/>
              </a:rPr>
              <a:t>Alta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  <a:r>
              <a:rPr lang="ru-RU" sz="2200" dirty="0" err="1">
                <a:latin typeface="Comic Sans MS" panose="030F0702030302020204" pitchFamily="66" charset="0"/>
              </a:rPr>
              <a:t>Vista</a:t>
            </a:r>
            <a:r>
              <a:rPr lang="ru-RU" sz="2200" dirty="0">
                <a:latin typeface="Comic Sans MS" panose="030F0702030302020204" pitchFamily="66" charset="0"/>
              </a:rPr>
              <a:t>, </a:t>
            </a:r>
            <a:r>
              <a:rPr lang="ru-RU" sz="2200" dirty="0" err="1">
                <a:latin typeface="Comic Sans MS" panose="030F0702030302020204" pitchFamily="66" charset="0"/>
              </a:rPr>
              <a:t>Excite</a:t>
            </a:r>
            <a:r>
              <a:rPr lang="ru-RU" sz="2200" dirty="0">
                <a:latin typeface="Comic Sans MS" panose="030F0702030302020204" pitchFamily="66" charset="0"/>
              </a:rPr>
              <a:t>, </a:t>
            </a:r>
            <a:r>
              <a:rPr lang="ru-RU" sz="2200" dirty="0" err="1">
                <a:latin typeface="Comic Sans MS" panose="030F0702030302020204" pitchFamily="66" charset="0"/>
              </a:rPr>
              <a:t>Hot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  <a:r>
              <a:rPr lang="ru-RU" sz="2200" dirty="0" err="1">
                <a:latin typeface="Comic Sans MS" panose="030F0702030302020204" pitchFamily="66" charset="0"/>
              </a:rPr>
              <a:t>Bot</a:t>
            </a:r>
            <a:r>
              <a:rPr lang="ru-RU" sz="2200" dirty="0">
                <a:latin typeface="Comic Sans MS" panose="030F0702030302020204" pitchFamily="66" charset="0"/>
              </a:rPr>
              <a:t>, </a:t>
            </a:r>
            <a:r>
              <a:rPr lang="ru-RU" sz="2200" dirty="0" err="1">
                <a:latin typeface="Comic Sans MS" panose="030F0702030302020204" pitchFamily="66" charset="0"/>
              </a:rPr>
              <a:t>Lycos</a:t>
            </a:r>
            <a:r>
              <a:rPr lang="ru-RU" sz="2200" dirty="0">
                <a:latin typeface="Comic Sans MS" panose="030F0702030302020204" pitchFamily="66" charset="0"/>
              </a:rPr>
              <a:t>. Среди русскоязычных можно выделить </a:t>
            </a:r>
            <a:r>
              <a:rPr lang="ru-RU" sz="2200" dirty="0" err="1">
                <a:latin typeface="Comic Sans MS" panose="030F0702030302020204" pitchFamily="66" charset="0"/>
              </a:rPr>
              <a:t>Яndex</a:t>
            </a:r>
            <a:r>
              <a:rPr lang="ru-RU" sz="2200" dirty="0">
                <a:latin typeface="Comic Sans MS" panose="030F0702030302020204" pitchFamily="66" charset="0"/>
              </a:rPr>
              <a:t>, </a:t>
            </a:r>
            <a:r>
              <a:rPr lang="ru-RU" sz="2200" dirty="0" err="1">
                <a:latin typeface="Comic Sans MS" panose="030F0702030302020204" pitchFamily="66" charset="0"/>
              </a:rPr>
              <a:t>Rambler</a:t>
            </a:r>
            <a:r>
              <a:rPr lang="ru-RU" sz="2200" dirty="0">
                <a:latin typeface="Comic Sans MS" panose="030F0702030302020204" pitchFamily="66" charset="0"/>
              </a:rPr>
              <a:t>, Апорт.</a:t>
            </a:r>
          </a:p>
          <a:p>
            <a:pPr marL="0" indent="0" algn="ctr">
              <a:buNone/>
            </a:pPr>
            <a:r>
              <a:rPr lang="ru-RU" sz="2200" dirty="0">
                <a:latin typeface="Comic Sans MS" panose="030F0702030302020204" pitchFamily="66" charset="0"/>
              </a:rPr>
              <a:t>Поисковые системы являются самыми масштабными и ценными, но далеко </a:t>
            </a:r>
            <a:r>
              <a:rPr lang="ru-RU" sz="2200" b="1" dirty="0">
                <a:latin typeface="Comic Sans MS" panose="030F0702030302020204" pitchFamily="66" charset="0"/>
              </a:rPr>
              <a:t>не единственными источниками информации в Сети</a:t>
            </a:r>
            <a:r>
              <a:rPr lang="ru-RU" sz="2200" dirty="0">
                <a:latin typeface="Comic Sans MS" panose="030F0702030302020204" pitchFamily="66" charset="0"/>
              </a:rPr>
              <a:t>, ведь помимо них существуют и другие способы поиска в Интернете. </a:t>
            </a:r>
          </a:p>
        </p:txBody>
      </p:sp>
      <p:pic>
        <p:nvPicPr>
          <p:cNvPr id="6" name="Picture 2" descr="Socnet-PR: Как устроены поисковые системы. 1 часть">
            <a:extLst>
              <a:ext uri="{FF2B5EF4-FFF2-40B4-BE49-F238E27FC236}">
                <a16:creationId xmlns:a16="http://schemas.microsoft.com/office/drawing/2014/main" xmlns="" id="{790BCE77-3902-4785-A73F-DF5742BCD4F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319" y="1759227"/>
            <a:ext cx="5140170" cy="444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512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53"/>
    </mc:Choice>
    <mc:Fallback>
      <p:transition spd="slow" advTm="12853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295A1B3-0139-4D9B-B092-80ED19D26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0649" y="90048"/>
            <a:ext cx="7729728" cy="1188720"/>
          </a:xfrm>
          <a:solidFill>
            <a:schemeClr val="bg1">
              <a:alpha val="0"/>
            </a:schemeClr>
          </a:solidFill>
          <a:ln w="317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Системы мета-поиска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0A3E38F-BD44-4866-B667-1B71FBFC0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478" y="1341783"/>
            <a:ext cx="11767931" cy="497950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200" b="1" dirty="0">
                <a:latin typeface="Comic Sans MS" panose="030F0702030302020204" pitchFamily="66" charset="0"/>
              </a:rPr>
              <a:t>Системы мета-поиска </a:t>
            </a:r>
            <a:r>
              <a:rPr lang="ru-RU" sz="2200" dirty="0">
                <a:latin typeface="Comic Sans MS" panose="030F0702030302020204" pitchFamily="66" charset="0"/>
              </a:rPr>
              <a:t>– это поисковые машины, которые посылают Ваш запрос на огромное количество разных поисковых систем, затем обрабатывают полученные результаты, удаляют повторяющиеся адреса ресурсов и представляют более широкий спектр того, что представлено в сети Интернет.</a:t>
            </a:r>
          </a:p>
          <a:p>
            <a:pPr marL="0" indent="0">
              <a:buNone/>
            </a:pPr>
            <a:r>
              <a:rPr lang="ru-RU" sz="2200" dirty="0" err="1">
                <a:latin typeface="Comic Sans MS" panose="030F0702030302020204" pitchFamily="66" charset="0"/>
              </a:rPr>
              <a:t>Метапоисковые</a:t>
            </a:r>
            <a:r>
              <a:rPr lang="ru-RU" sz="2200" dirty="0">
                <a:latin typeface="Comic Sans MS" panose="030F0702030302020204" pitchFamily="66" charset="0"/>
              </a:rPr>
              <a:t> системы на самом деле являются лишь мостом между пользователем и набором стандартных поисковиков. Они не ведут собственную базу интернет-сайтов, а лишь обрабатывают результат, предоставляемый другими поисковыми машинами. </a:t>
            </a:r>
          </a:p>
          <a:p>
            <a:pPr marL="0" indent="0">
              <a:buNone/>
            </a:pPr>
            <a:r>
              <a:rPr lang="ru-RU" sz="2200" b="1" dirty="0">
                <a:latin typeface="Comic Sans MS" panose="030F0702030302020204" pitchFamily="66" charset="0"/>
              </a:rPr>
              <a:t>Преимущество</a:t>
            </a:r>
            <a:r>
              <a:rPr lang="ru-RU" sz="2200" dirty="0">
                <a:latin typeface="Comic Sans MS" panose="030F0702030302020204" pitchFamily="66" charset="0"/>
              </a:rPr>
              <a:t> </a:t>
            </a:r>
            <a:r>
              <a:rPr lang="ru-RU" sz="2200" dirty="0" err="1">
                <a:latin typeface="Comic Sans MS" panose="030F0702030302020204" pitchFamily="66" charset="0"/>
              </a:rPr>
              <a:t>метапоиска</a:t>
            </a:r>
            <a:r>
              <a:rPr lang="ru-RU" sz="2200" dirty="0">
                <a:latin typeface="Comic Sans MS" panose="030F0702030302020204" pitchFamily="66" charset="0"/>
              </a:rPr>
              <a:t> – более высокая </a:t>
            </a:r>
            <a:r>
              <a:rPr lang="ru-RU" sz="2200" i="1" dirty="0">
                <a:latin typeface="Comic Sans MS" panose="030F0702030302020204" pitchFamily="66" charset="0"/>
              </a:rPr>
              <a:t>релевантность</a:t>
            </a:r>
            <a:r>
              <a:rPr lang="ru-RU" sz="2200" dirty="0">
                <a:latin typeface="Comic Sans MS" panose="030F0702030302020204" pitchFamily="66" charset="0"/>
              </a:rPr>
              <a:t> выдаваемых ссылок.</a:t>
            </a:r>
          </a:p>
          <a:p>
            <a:pPr marL="0" indent="0">
              <a:buNone/>
            </a:pPr>
            <a:r>
              <a:rPr lang="ru-RU" sz="2200" dirty="0">
                <a:latin typeface="Comic Sans MS" panose="030F0702030302020204" pitchFamily="66" charset="0"/>
              </a:rPr>
              <a:t>Последние </a:t>
            </a:r>
            <a:r>
              <a:rPr lang="ru-RU" sz="2200" dirty="0" err="1">
                <a:latin typeface="Comic Sans MS" panose="030F0702030302020204" pitchFamily="66" charset="0"/>
              </a:rPr>
              <a:t>метапоисковики</a:t>
            </a:r>
            <a:r>
              <a:rPr lang="ru-RU" sz="2200" dirty="0">
                <a:latin typeface="Comic Sans MS" panose="030F0702030302020204" pitchFamily="66" charset="0"/>
              </a:rPr>
              <a:t> позволяют проводить кластеризацию (объединение) полученных адресов сайтов по разным критериям. Такие системы выявляют в списке полученных сайтов общие ключевые фразы и группируют страницы в соответствии с ними. </a:t>
            </a:r>
            <a:r>
              <a:rPr lang="ru-RU" sz="2200" dirty="0" err="1">
                <a:latin typeface="Comic Sans MS" panose="030F0702030302020204" pitchFamily="66" charset="0"/>
              </a:rPr>
              <a:t>Метапоисковые</a:t>
            </a:r>
            <a:r>
              <a:rPr lang="ru-RU" sz="2200" dirty="0">
                <a:latin typeface="Comic Sans MS" panose="030F0702030302020204" pitchFamily="66" charset="0"/>
              </a:rPr>
              <a:t> системы, поддерживающие кластеризацию, обычно предлагают как минимум два списка результатов поиска.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2056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48"/>
    </mc:Choice>
    <mc:Fallback>
      <p:transition spd="slow" advTm="35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3.5|3.6|5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7|2.9|3.2|5.2|3|4.1|4.2|3.5|4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4.8|38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3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|4.7|13.3|5.9|2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.3|6.2|5.3|10|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8.2|8.9|3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7.3|1.8|3.5|4.7|2.4|5.2|1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2.4|1.3|4.6|15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.1|1.7|0.9|9|2.5"/>
</p:tagLst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511</TotalTime>
  <Words>1350</Words>
  <Application>Microsoft Office PowerPoint</Application>
  <PresentationFormat>Произвольный</PresentationFormat>
  <Paragraphs>76</Paragraphs>
  <Slides>15</Slides>
  <Notes>0</Notes>
  <HiddenSlides>0</HiddenSlides>
  <MMClips>4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Посылка</vt:lpstr>
      <vt:lpstr>Поиск информации в сети интернет</vt:lpstr>
      <vt:lpstr>Поиск информации</vt:lpstr>
      <vt:lpstr>World wide web</vt:lpstr>
      <vt:lpstr>Поисковые инструменты</vt:lpstr>
      <vt:lpstr>Поисковые машины (search engines)</vt:lpstr>
      <vt:lpstr>Составляющие и характеристики поисковых машин</vt:lpstr>
      <vt:lpstr>Правила    наиболее    эффективного    поиска    информации</vt:lpstr>
      <vt:lpstr>Примеры поисковых машин</vt:lpstr>
      <vt:lpstr>Системы мета-поиска</vt:lpstr>
      <vt:lpstr>Примеры метапоисковых систем</vt:lpstr>
      <vt:lpstr>Онлайн  энциклопедии  и  справочники</vt:lpstr>
      <vt:lpstr>википедия</vt:lpstr>
      <vt:lpstr>Программы-экстракторы</vt:lpstr>
      <vt:lpstr>Персональная система автоматического анализа текста TextAnalyst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Поиск информации в сети интернет</dc:title>
  <dc:creator>Мария Прадед</dc:creator>
  <cp:lastModifiedBy>User</cp:lastModifiedBy>
  <cp:revision>29</cp:revision>
  <dcterms:created xsi:type="dcterms:W3CDTF">2020-11-22T13:57:32Z</dcterms:created>
  <dcterms:modified xsi:type="dcterms:W3CDTF">2020-12-03T12:55:50Z</dcterms:modified>
</cp:coreProperties>
</file>

<file path=docProps/thumbnail.jpeg>
</file>